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4"/>
  </p:sldMasterIdLst>
  <p:sldIdLst>
    <p:sldId id="257" r:id="rId5"/>
    <p:sldId id="258" r:id="rId6"/>
    <p:sldId id="261" r:id="rId7"/>
    <p:sldId id="262" r:id="rId8"/>
    <p:sldId id="271" r:id="rId9"/>
    <p:sldId id="272" r:id="rId10"/>
    <p:sldId id="269" r:id="rId11"/>
    <p:sldId id="270" r:id="rId12"/>
    <p:sldId id="274" r:id="rId13"/>
    <p:sldId id="276" r:id="rId14"/>
    <p:sldId id="277" r:id="rId15"/>
    <p:sldId id="278" r:id="rId16"/>
    <p:sldId id="279"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398" autoAdjust="0"/>
    <p:restoredTop sz="94660"/>
  </p:normalViewPr>
  <p:slideViewPr>
    <p:cSldViewPr snapToGrid="0">
      <p:cViewPr varScale="1">
        <p:scale>
          <a:sx n="96" d="100"/>
          <a:sy n="96" d="100"/>
        </p:scale>
        <p:origin x="176" y="7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4/15/25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4/15/25</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4/15/25</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4/15/25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4/15/25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4/15/25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4/15/25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4/15/25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4/15/25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4/15/25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4/15/25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4/15/25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Consumer </a:t>
            </a:r>
            <a:r>
              <a:rPr lang="en-US" sz="8000" dirty="0" err="1"/>
              <a:t>Behaviour</a:t>
            </a:r>
            <a:r>
              <a:rPr lang="en-US" sz="8000" dirty="0"/>
              <a:t> Analysis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sz="2400" dirty="0" err="1">
                <a:solidFill>
                  <a:schemeClr val="tx1">
                    <a:lumMod val="85000"/>
                    <a:lumOff val="15000"/>
                  </a:schemeClr>
                </a:solidFill>
              </a:rPr>
              <a:t>aVni</a:t>
            </a:r>
            <a:r>
              <a:rPr lang="en-US" sz="2400" dirty="0">
                <a:solidFill>
                  <a:schemeClr val="tx1">
                    <a:lumMod val="85000"/>
                    <a:lumOff val="15000"/>
                  </a:schemeClr>
                </a:solidFill>
              </a:rPr>
              <a:t> Ahuja  229302287</a:t>
            </a:r>
          </a:p>
          <a:p>
            <a:r>
              <a:rPr lang="en-US" dirty="0">
                <a:solidFill>
                  <a:schemeClr val="tx1">
                    <a:lumMod val="85000"/>
                    <a:lumOff val="15000"/>
                  </a:schemeClr>
                </a:solidFill>
              </a:rPr>
              <a:t>Ananta </a:t>
            </a:r>
            <a:r>
              <a:rPr lang="en-US" dirty="0" err="1">
                <a:solidFill>
                  <a:schemeClr val="tx1">
                    <a:lumMod val="85000"/>
                    <a:lumOff val="15000"/>
                  </a:schemeClr>
                </a:solidFill>
              </a:rPr>
              <a:t>TaneJa</a:t>
            </a:r>
            <a:r>
              <a:rPr lang="en-US" dirty="0">
                <a:solidFill>
                  <a:schemeClr val="tx1">
                    <a:lumMod val="85000"/>
                    <a:lumOff val="15000"/>
                  </a:schemeClr>
                </a:solidFill>
              </a:rPr>
              <a:t>  229303233</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5FD24-3381-C10A-D9E3-A34AF66C4CB7}"/>
              </a:ext>
            </a:extLst>
          </p:cNvPr>
          <p:cNvSpPr>
            <a:spLocks noGrp="1"/>
          </p:cNvSpPr>
          <p:nvPr>
            <p:ph type="title"/>
          </p:nvPr>
        </p:nvSpPr>
        <p:spPr/>
        <p:txBody>
          <a:bodyPr/>
          <a:lstStyle/>
          <a:p>
            <a:r>
              <a:rPr lang="en-US" dirty="0"/>
              <a:t>Steps in Web Scraping</a:t>
            </a:r>
          </a:p>
        </p:txBody>
      </p:sp>
      <p:sp>
        <p:nvSpPr>
          <p:cNvPr id="3" name="Content Placeholder 2">
            <a:extLst>
              <a:ext uri="{FF2B5EF4-FFF2-40B4-BE49-F238E27FC236}">
                <a16:creationId xmlns:a16="http://schemas.microsoft.com/office/drawing/2014/main" id="{44226347-8A75-17D5-3B8D-1979FEEADBE3}"/>
              </a:ext>
            </a:extLst>
          </p:cNvPr>
          <p:cNvSpPr>
            <a:spLocks noGrp="1"/>
          </p:cNvSpPr>
          <p:nvPr>
            <p:ph sz="half" idx="1"/>
          </p:nvPr>
        </p:nvSpPr>
        <p:spPr/>
        <p:txBody>
          <a:bodyPr>
            <a:normAutofit fontScale="70000" lnSpcReduction="20000"/>
          </a:bodyPr>
          <a:lstStyle/>
          <a:p>
            <a:pPr>
              <a:buNone/>
            </a:pPr>
            <a:r>
              <a:rPr lang="en-IN" b="1" dirty="0"/>
              <a:t>Create a Sitemap</a:t>
            </a:r>
          </a:p>
          <a:p>
            <a:pPr>
              <a:buFont typeface="Arial" panose="020B0604020202020204" pitchFamily="34" charset="0"/>
              <a:buChar char="•"/>
            </a:pPr>
            <a:r>
              <a:rPr lang="en-IN" dirty="0"/>
              <a:t>Open </a:t>
            </a:r>
            <a:r>
              <a:rPr lang="en-IN" b="1" dirty="0"/>
              <a:t>Web Scraper</a:t>
            </a:r>
            <a:r>
              <a:rPr lang="en-IN" dirty="0"/>
              <a:t> in Developer Tools.</a:t>
            </a:r>
          </a:p>
          <a:p>
            <a:pPr>
              <a:buFont typeface="Arial" panose="020B0604020202020204" pitchFamily="34" charset="0"/>
              <a:buChar char="•"/>
            </a:pPr>
            <a:r>
              <a:rPr lang="en-IN" dirty="0"/>
              <a:t>Click "Create new sitemap" and enter the website URL.</a:t>
            </a:r>
          </a:p>
          <a:p>
            <a:pPr>
              <a:buNone/>
            </a:pPr>
            <a:r>
              <a:rPr lang="en-IN" b="1" dirty="0"/>
              <a:t>2. Define Selectors</a:t>
            </a:r>
          </a:p>
          <a:p>
            <a:pPr>
              <a:buFont typeface="Arial" panose="020B0604020202020204" pitchFamily="34" charset="0"/>
              <a:buChar char="•"/>
            </a:pPr>
            <a:r>
              <a:rPr lang="en-IN" dirty="0"/>
              <a:t>Click </a:t>
            </a:r>
            <a:r>
              <a:rPr lang="en-IN" b="1" dirty="0"/>
              <a:t>Add new selector</a:t>
            </a:r>
            <a:r>
              <a:rPr lang="en-IN" dirty="0"/>
              <a:t>, name it, and choose the selector type (Text, Link, Image, Element).</a:t>
            </a:r>
          </a:p>
          <a:p>
            <a:pPr>
              <a:buFont typeface="Arial" panose="020B0604020202020204" pitchFamily="34" charset="0"/>
              <a:buChar char="•"/>
            </a:pPr>
            <a:r>
              <a:rPr lang="en-IN" dirty="0"/>
              <a:t>Select elements from the webpage and save.</a:t>
            </a:r>
          </a:p>
          <a:p>
            <a:pPr>
              <a:buNone/>
            </a:pPr>
            <a:r>
              <a:rPr lang="en-IN" b="1" dirty="0"/>
              <a:t>3. Set Up Pagination (if needed)</a:t>
            </a:r>
          </a:p>
          <a:p>
            <a:pPr>
              <a:buFont typeface="Arial" panose="020B0604020202020204" pitchFamily="34" charset="0"/>
              <a:buChar char="•"/>
            </a:pPr>
            <a:r>
              <a:rPr lang="en-IN" dirty="0"/>
              <a:t>Create a pagination selector for "Next" buttons or page numbers.</a:t>
            </a:r>
          </a:p>
          <a:p>
            <a:pPr>
              <a:buFont typeface="Arial" panose="020B0604020202020204" pitchFamily="34" charset="0"/>
              <a:buChar char="•"/>
            </a:pPr>
            <a:r>
              <a:rPr lang="en-IN" dirty="0"/>
              <a:t>Ensure it is nested under data selectors for seamless navigation.</a:t>
            </a:r>
          </a:p>
        </p:txBody>
      </p:sp>
      <p:sp>
        <p:nvSpPr>
          <p:cNvPr id="4" name="Content Placeholder 3">
            <a:extLst>
              <a:ext uri="{FF2B5EF4-FFF2-40B4-BE49-F238E27FC236}">
                <a16:creationId xmlns:a16="http://schemas.microsoft.com/office/drawing/2014/main" id="{F9E47ECC-4D87-9F99-B761-5F94C733AA91}"/>
              </a:ext>
            </a:extLst>
          </p:cNvPr>
          <p:cNvSpPr>
            <a:spLocks noGrp="1"/>
          </p:cNvSpPr>
          <p:nvPr>
            <p:ph sz="half" idx="2"/>
          </p:nvPr>
        </p:nvSpPr>
        <p:spPr/>
        <p:txBody>
          <a:bodyPr>
            <a:normAutofit fontScale="70000" lnSpcReduction="20000"/>
          </a:bodyPr>
          <a:lstStyle/>
          <a:p>
            <a:pPr>
              <a:buNone/>
            </a:pPr>
            <a:r>
              <a:rPr lang="en-IN" b="1" dirty="0"/>
              <a:t>4. Start Scraping</a:t>
            </a:r>
          </a:p>
          <a:p>
            <a:pPr>
              <a:buFont typeface="Arial" panose="020B0604020202020204" pitchFamily="34" charset="0"/>
              <a:buChar char="•"/>
            </a:pPr>
            <a:r>
              <a:rPr lang="en-IN" dirty="0"/>
              <a:t>Click "Scrape" and set request limits/delays.</a:t>
            </a:r>
          </a:p>
          <a:p>
            <a:pPr>
              <a:buFont typeface="Arial" panose="020B0604020202020204" pitchFamily="34" charset="0"/>
              <a:buChar char="•"/>
            </a:pPr>
            <a:r>
              <a:rPr lang="en-IN" dirty="0"/>
              <a:t>Web Scraper will extract data across pages.</a:t>
            </a:r>
          </a:p>
          <a:p>
            <a:pPr>
              <a:buNone/>
            </a:pPr>
            <a:r>
              <a:rPr lang="en-IN" b="1" dirty="0"/>
              <a:t>5. Download Data</a:t>
            </a:r>
          </a:p>
          <a:p>
            <a:pPr>
              <a:buFont typeface="Arial" panose="020B0604020202020204" pitchFamily="34" charset="0"/>
              <a:buChar char="•"/>
            </a:pPr>
            <a:r>
              <a:rPr lang="en-IN" dirty="0"/>
              <a:t>Go to </a:t>
            </a:r>
            <a:r>
              <a:rPr lang="en-IN" b="1" dirty="0"/>
              <a:t>"View Data"</a:t>
            </a:r>
            <a:r>
              <a:rPr lang="en-IN" dirty="0"/>
              <a:t> and export results as </a:t>
            </a:r>
            <a:r>
              <a:rPr lang="en-IN" b="1" dirty="0"/>
              <a:t>CSV</a:t>
            </a:r>
            <a:r>
              <a:rPr lang="en-IN" dirty="0"/>
              <a:t> or </a:t>
            </a:r>
            <a:r>
              <a:rPr lang="en-IN" b="1" dirty="0"/>
              <a:t>JSON</a:t>
            </a:r>
            <a:r>
              <a:rPr lang="en-IN" dirty="0"/>
              <a:t>.</a:t>
            </a:r>
          </a:p>
          <a:p>
            <a:pPr marL="0" indent="0">
              <a:buNone/>
            </a:pPr>
            <a:endParaRPr lang="en-US" dirty="0"/>
          </a:p>
          <a:p>
            <a:pPr marL="0" indent="0">
              <a:buNone/>
            </a:pPr>
            <a:r>
              <a:rPr lang="en-US" dirty="0"/>
              <a:t>Automated data collection across multiple pages and timestamps to track price fluctuations.</a:t>
            </a:r>
          </a:p>
          <a:p>
            <a:pPr marL="0" indent="0">
              <a:buNone/>
            </a:pPr>
            <a:endParaRPr lang="en-US" dirty="0"/>
          </a:p>
        </p:txBody>
      </p:sp>
    </p:spTree>
    <p:extLst>
      <p:ext uri="{BB962C8B-B14F-4D97-AF65-F5344CB8AC3E}">
        <p14:creationId xmlns:p14="http://schemas.microsoft.com/office/powerpoint/2010/main" val="40827335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903B1-970A-4C88-7069-B4DA6CA99F61}"/>
              </a:ext>
            </a:extLst>
          </p:cNvPr>
          <p:cNvSpPr>
            <a:spLocks noGrp="1"/>
          </p:cNvSpPr>
          <p:nvPr>
            <p:ph type="title"/>
          </p:nvPr>
        </p:nvSpPr>
        <p:spPr/>
        <p:txBody>
          <a:bodyPr/>
          <a:lstStyle/>
          <a:p>
            <a:r>
              <a:rPr lang="en-US" dirty="0"/>
              <a:t>Analyzing Data for Market Trends</a:t>
            </a:r>
          </a:p>
        </p:txBody>
      </p:sp>
      <p:sp>
        <p:nvSpPr>
          <p:cNvPr id="3" name="Content Placeholder 2">
            <a:extLst>
              <a:ext uri="{FF2B5EF4-FFF2-40B4-BE49-F238E27FC236}">
                <a16:creationId xmlns:a16="http://schemas.microsoft.com/office/drawing/2014/main" id="{A758B772-1DEA-B988-DF57-663456A3E62F}"/>
              </a:ext>
            </a:extLst>
          </p:cNvPr>
          <p:cNvSpPr>
            <a:spLocks noGrp="1"/>
          </p:cNvSpPr>
          <p:nvPr>
            <p:ph idx="1"/>
          </p:nvPr>
        </p:nvSpPr>
        <p:spPr/>
        <p:txBody>
          <a:bodyPr/>
          <a:lstStyle/>
          <a:p>
            <a:pPr marL="0" indent="0">
              <a:buNone/>
            </a:pPr>
            <a:r>
              <a:rPr lang="en-US" dirty="0"/>
              <a:t>Price Trends: Observed fluctuations in prices of different brands over time.</a:t>
            </a:r>
          </a:p>
          <a:p>
            <a:pPr marL="0" indent="0">
              <a:buNone/>
            </a:pPr>
            <a:r>
              <a:rPr lang="en-US" dirty="0"/>
              <a:t>Consumer Preferences: Analyzed which models were frequently bought based on reviews and ratings.</a:t>
            </a:r>
          </a:p>
          <a:p>
            <a:pPr marL="0" indent="0">
              <a:buNone/>
            </a:pPr>
            <a:r>
              <a:rPr lang="en-US" dirty="0"/>
              <a:t>Competitor Pricing Strategy: Identified pricing patterns across brands to suggest better marketing strategies.</a:t>
            </a:r>
          </a:p>
          <a:p>
            <a:endParaRPr lang="en-US" dirty="0"/>
          </a:p>
        </p:txBody>
      </p:sp>
    </p:spTree>
    <p:extLst>
      <p:ext uri="{BB962C8B-B14F-4D97-AF65-F5344CB8AC3E}">
        <p14:creationId xmlns:p14="http://schemas.microsoft.com/office/powerpoint/2010/main" val="2747745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DE1FE-D459-D5E4-F466-6E637A5A6661}"/>
              </a:ext>
            </a:extLst>
          </p:cNvPr>
          <p:cNvSpPr>
            <a:spLocks noGrp="1"/>
          </p:cNvSpPr>
          <p:nvPr>
            <p:ph type="title"/>
          </p:nvPr>
        </p:nvSpPr>
        <p:spPr/>
        <p:txBody>
          <a:bodyPr/>
          <a:lstStyle/>
          <a:p>
            <a:r>
              <a:rPr lang="en-US" dirty="0"/>
              <a:t>Market Insights from Web Scraping</a:t>
            </a:r>
          </a:p>
        </p:txBody>
      </p:sp>
      <p:sp>
        <p:nvSpPr>
          <p:cNvPr id="3" name="Content Placeholder 2">
            <a:extLst>
              <a:ext uri="{FF2B5EF4-FFF2-40B4-BE49-F238E27FC236}">
                <a16:creationId xmlns:a16="http://schemas.microsoft.com/office/drawing/2014/main" id="{F75BC038-D58B-B3BE-4A9C-3EC82C5C9114}"/>
              </a:ext>
            </a:extLst>
          </p:cNvPr>
          <p:cNvSpPr>
            <a:spLocks noGrp="1"/>
          </p:cNvSpPr>
          <p:nvPr>
            <p:ph idx="1"/>
          </p:nvPr>
        </p:nvSpPr>
        <p:spPr/>
        <p:txBody>
          <a:bodyPr/>
          <a:lstStyle/>
          <a:p>
            <a:pPr marL="0" indent="0">
              <a:buNone/>
            </a:pPr>
            <a:r>
              <a:rPr lang="en-US" dirty="0"/>
              <a:t>Used Matplotlib &amp; Seaborn to generate charts showing:</a:t>
            </a:r>
          </a:p>
          <a:p>
            <a:pPr>
              <a:buClr>
                <a:schemeClr val="tx1"/>
              </a:buClr>
              <a:buFont typeface="Wingdings" pitchFamily="2" charset="2"/>
              <a:buChar char="§"/>
            </a:pPr>
            <a:r>
              <a:rPr lang="en-US" dirty="0"/>
              <a:t>Price trends over time (line graph).</a:t>
            </a:r>
          </a:p>
          <a:p>
            <a:pPr>
              <a:buClr>
                <a:schemeClr val="tx1"/>
              </a:buClr>
              <a:buFont typeface="Wingdings" pitchFamily="2" charset="2"/>
              <a:buChar char="§"/>
            </a:pPr>
            <a:r>
              <a:rPr lang="en-US" dirty="0"/>
              <a:t>Popularity of different models (bar chart based on reviews).</a:t>
            </a:r>
          </a:p>
          <a:p>
            <a:pPr>
              <a:buClr>
                <a:schemeClr val="tx1"/>
              </a:buClr>
              <a:buFont typeface="Wingdings" pitchFamily="2" charset="2"/>
              <a:buChar char="§"/>
            </a:pPr>
            <a:r>
              <a:rPr lang="en-US" dirty="0"/>
              <a:t>Average rating vs. price comparison (scatter plot).</a:t>
            </a:r>
          </a:p>
          <a:p>
            <a:endParaRPr lang="en-US" dirty="0"/>
          </a:p>
        </p:txBody>
      </p:sp>
    </p:spTree>
    <p:extLst>
      <p:ext uri="{BB962C8B-B14F-4D97-AF65-F5344CB8AC3E}">
        <p14:creationId xmlns:p14="http://schemas.microsoft.com/office/powerpoint/2010/main" val="904086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62E38-2D87-0118-D5A5-5983F2C80E48}"/>
              </a:ext>
            </a:extLst>
          </p:cNvPr>
          <p:cNvSpPr>
            <a:spLocks noGrp="1"/>
          </p:cNvSpPr>
          <p:nvPr>
            <p:ph type="title"/>
          </p:nvPr>
        </p:nvSpPr>
        <p:spPr/>
        <p:txBody>
          <a:bodyPr/>
          <a:lstStyle/>
          <a:p>
            <a:r>
              <a:rPr lang="en-US" dirty="0"/>
              <a:t>Using Web Scraped Data for Business Decisions</a:t>
            </a:r>
          </a:p>
        </p:txBody>
      </p:sp>
      <p:sp>
        <p:nvSpPr>
          <p:cNvPr id="3" name="Content Placeholder 2">
            <a:extLst>
              <a:ext uri="{FF2B5EF4-FFF2-40B4-BE49-F238E27FC236}">
                <a16:creationId xmlns:a16="http://schemas.microsoft.com/office/drawing/2014/main" id="{D14A2B22-2F79-26AA-9BF0-51CDD9BC175C}"/>
              </a:ext>
            </a:extLst>
          </p:cNvPr>
          <p:cNvSpPr>
            <a:spLocks noGrp="1"/>
          </p:cNvSpPr>
          <p:nvPr>
            <p:ph idx="1"/>
          </p:nvPr>
        </p:nvSpPr>
        <p:spPr/>
        <p:txBody>
          <a:bodyPr/>
          <a:lstStyle/>
          <a:p>
            <a:pPr>
              <a:buClr>
                <a:schemeClr val="tx1"/>
              </a:buClr>
              <a:buFont typeface="Wingdings" pitchFamily="2" charset="2"/>
              <a:buChar char="§"/>
            </a:pPr>
            <a:r>
              <a:rPr lang="en-US" dirty="0"/>
              <a:t>Dynamic Pricing Strategy: Adjust pricing based on competitors' fluctuations.</a:t>
            </a:r>
          </a:p>
          <a:p>
            <a:pPr>
              <a:buClr>
                <a:schemeClr val="tx1"/>
              </a:buClr>
              <a:buFont typeface="Wingdings" pitchFamily="2" charset="2"/>
              <a:buChar char="§"/>
            </a:pPr>
            <a:r>
              <a:rPr lang="en-US" dirty="0"/>
              <a:t>Targeted Marketing: Focus campaigns on trending and highly-rated products.</a:t>
            </a:r>
          </a:p>
          <a:p>
            <a:pPr>
              <a:buClr>
                <a:schemeClr val="tx1"/>
              </a:buClr>
              <a:buFont typeface="Wingdings" pitchFamily="2" charset="2"/>
              <a:buChar char="§"/>
            </a:pPr>
            <a:r>
              <a:rPr lang="en-US" dirty="0"/>
              <a:t>Product Positioning: Identify which models to promote based on customer interest.</a:t>
            </a:r>
          </a:p>
          <a:p>
            <a:pPr>
              <a:buClr>
                <a:schemeClr val="tx1"/>
              </a:buClr>
              <a:buFont typeface="Wingdings" pitchFamily="2" charset="2"/>
              <a:buChar char="§"/>
            </a:pPr>
            <a:r>
              <a:rPr lang="en-US" dirty="0"/>
              <a:t>Inventory Management: Predict demand based on price trends and sales fluctuations.</a:t>
            </a:r>
          </a:p>
        </p:txBody>
      </p:sp>
    </p:spTree>
    <p:extLst>
      <p:ext uri="{BB962C8B-B14F-4D97-AF65-F5344CB8AC3E}">
        <p14:creationId xmlns:p14="http://schemas.microsoft.com/office/powerpoint/2010/main" val="4149666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80582-2BCD-0B0D-82B0-F62C0139106D}"/>
              </a:ext>
            </a:extLst>
          </p:cNvPr>
          <p:cNvSpPr>
            <a:spLocks noGrp="1"/>
          </p:cNvSpPr>
          <p:nvPr>
            <p:ph type="title"/>
          </p:nvPr>
        </p:nvSpPr>
        <p:spPr/>
        <p:txBody>
          <a:bodyPr/>
          <a:lstStyle/>
          <a:p>
            <a:r>
              <a:rPr lang="en-IN" dirty="0"/>
              <a:t>Thank you.</a:t>
            </a:r>
          </a:p>
        </p:txBody>
      </p:sp>
      <p:sp>
        <p:nvSpPr>
          <p:cNvPr id="3" name="Text Placeholder 2">
            <a:extLst>
              <a:ext uri="{FF2B5EF4-FFF2-40B4-BE49-F238E27FC236}">
                <a16:creationId xmlns:a16="http://schemas.microsoft.com/office/drawing/2014/main" id="{D71D0628-95B6-687F-41BE-BEE1A417217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843699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771D-9C8D-CA6E-9989-E197CB0BC368}"/>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D94DDD10-0FA9-0AA4-2174-CBE8ED59040D}"/>
              </a:ext>
            </a:extLst>
          </p:cNvPr>
          <p:cNvSpPr>
            <a:spLocks noGrp="1"/>
          </p:cNvSpPr>
          <p:nvPr>
            <p:ph idx="1"/>
          </p:nvPr>
        </p:nvSpPr>
        <p:spPr/>
        <p:txBody>
          <a:bodyPr>
            <a:normAutofit lnSpcReduction="10000"/>
          </a:bodyPr>
          <a:lstStyle/>
          <a:p>
            <a:r>
              <a:rPr lang="en-US" b="1" dirty="0"/>
              <a:t>"Leveraging Big Data to Enhance Retail Marketing Strategies through Consumer Behavior Analysis"</a:t>
            </a:r>
            <a:endParaRPr lang="en-US" dirty="0"/>
          </a:p>
          <a:p>
            <a:r>
              <a:rPr lang="en-US" dirty="0"/>
              <a:t>Retailers today have access to vast amounts of consumer data, yet many struggle to effectively analyze and use this data to optimize marketing strategies. Traditional methods are often too broad and fail to address individual consumer preferences. With big data, there is a significant opportunity to gain deeper insights into consumer behavior, but the challenge lies in transforming that data into actionable strategies that can personalize customer experiences, improve targeting, and ultimately drive sales.</a:t>
            </a:r>
          </a:p>
          <a:p>
            <a:r>
              <a:rPr lang="en-US" dirty="0"/>
              <a:t>This project explores how big data can be used to better understand consumer behavior and improve retail marketing efforts, helping retailers make more informed decisions and achieve higher engagement and revenue.</a:t>
            </a:r>
          </a:p>
          <a:p>
            <a:endParaRPr lang="en-IN" dirty="0"/>
          </a:p>
        </p:txBody>
      </p:sp>
    </p:spTree>
    <p:extLst>
      <p:ext uri="{BB962C8B-B14F-4D97-AF65-F5344CB8AC3E}">
        <p14:creationId xmlns:p14="http://schemas.microsoft.com/office/powerpoint/2010/main" val="3694160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299CB-A35A-4650-4C81-66B7FD3CFC21}"/>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AE10D511-79EF-AFE7-8FA4-D004F6C6E8DE}"/>
              </a:ext>
            </a:extLst>
          </p:cNvPr>
          <p:cNvSpPr>
            <a:spLocks noGrp="1"/>
          </p:cNvSpPr>
          <p:nvPr>
            <p:ph idx="1"/>
          </p:nvPr>
        </p:nvSpPr>
        <p:spPr/>
        <p:txBody>
          <a:bodyPr/>
          <a:lstStyle/>
          <a:p>
            <a:r>
              <a:rPr lang="en-US" dirty="0"/>
              <a:t>In today’s digital era, retailers have access to vast amounts of consumer data from multiple sources, including online transactions, social media, and customer interactions. However, turning this data into actionable insights remains a challenge for many businesses.</a:t>
            </a:r>
          </a:p>
          <a:p>
            <a:r>
              <a:rPr lang="en-US" dirty="0"/>
              <a:t>The goal of this project is to explore how big data analytics can be used to analyze consumer behavior and optimize retail marketing strategies. By understanding customer preferences and purchasing patterns, retailers can create personalized shopping experiences, improve customer targeting, and ultimately boost engagement and sales.</a:t>
            </a:r>
          </a:p>
          <a:p>
            <a:r>
              <a:rPr lang="en-US" dirty="0"/>
              <a:t>Through this project, we aim to design solutions that help retailers gain a competitive edge by transforming raw data into effective marketing strategies.</a:t>
            </a:r>
          </a:p>
          <a:p>
            <a:endParaRPr lang="en-IN" dirty="0"/>
          </a:p>
        </p:txBody>
      </p:sp>
    </p:spTree>
    <p:extLst>
      <p:ext uri="{BB962C8B-B14F-4D97-AF65-F5344CB8AC3E}">
        <p14:creationId xmlns:p14="http://schemas.microsoft.com/office/powerpoint/2010/main" val="3235162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2418B-E196-9280-3DBE-D9C6C1746949}"/>
              </a:ext>
            </a:extLst>
          </p:cNvPr>
          <p:cNvSpPr>
            <a:spLocks noGrp="1"/>
          </p:cNvSpPr>
          <p:nvPr>
            <p:ph type="title"/>
          </p:nvPr>
        </p:nvSpPr>
        <p:spPr/>
        <p:txBody>
          <a:bodyPr/>
          <a:lstStyle/>
          <a:p>
            <a:endParaRPr lang="en-IN" dirty="0"/>
          </a:p>
        </p:txBody>
      </p:sp>
      <p:pic>
        <p:nvPicPr>
          <p:cNvPr id="6" name="Content Placeholder 5">
            <a:extLst>
              <a:ext uri="{FF2B5EF4-FFF2-40B4-BE49-F238E27FC236}">
                <a16:creationId xmlns:a16="http://schemas.microsoft.com/office/drawing/2014/main" id="{626ACDFB-4AA4-1FC7-204D-F4AF39EB03B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68348" y="451520"/>
            <a:ext cx="6209969" cy="5963478"/>
          </a:xfrm>
        </p:spPr>
      </p:pic>
      <p:sp>
        <p:nvSpPr>
          <p:cNvPr id="4" name="Text Placeholder 3">
            <a:extLst>
              <a:ext uri="{FF2B5EF4-FFF2-40B4-BE49-F238E27FC236}">
                <a16:creationId xmlns:a16="http://schemas.microsoft.com/office/drawing/2014/main" id="{653CE8DA-18E9-4DE7-E7B8-0EFBBEBDCB62}"/>
              </a:ext>
            </a:extLst>
          </p:cNvPr>
          <p:cNvSpPr>
            <a:spLocks noGrp="1"/>
          </p:cNvSpPr>
          <p:nvPr>
            <p:ph type="body" sz="half" idx="2"/>
          </p:nvPr>
        </p:nvSpPr>
        <p:spPr/>
        <p:txBody>
          <a:bodyPr/>
          <a:lstStyle/>
          <a:p>
            <a:r>
              <a:rPr lang="en-IN" dirty="0"/>
              <a:t>VISUAL REPRESENTATION OF HOW THE PROJECT WORKS</a:t>
            </a:r>
          </a:p>
        </p:txBody>
      </p:sp>
    </p:spTree>
    <p:extLst>
      <p:ext uri="{BB962C8B-B14F-4D97-AF65-F5344CB8AC3E}">
        <p14:creationId xmlns:p14="http://schemas.microsoft.com/office/powerpoint/2010/main" val="3090275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016A7-9FB9-23EA-C2E6-4537A10702C7}"/>
              </a:ext>
            </a:extLst>
          </p:cNvPr>
          <p:cNvSpPr>
            <a:spLocks noGrp="1"/>
          </p:cNvSpPr>
          <p:nvPr>
            <p:ph type="title"/>
          </p:nvPr>
        </p:nvSpPr>
        <p:spPr/>
        <p:txBody>
          <a:bodyPr/>
          <a:lstStyle/>
          <a:p>
            <a:r>
              <a:rPr lang="en-US" dirty="0"/>
              <a:t>Flow of project</a:t>
            </a:r>
          </a:p>
        </p:txBody>
      </p:sp>
      <p:sp>
        <p:nvSpPr>
          <p:cNvPr id="3" name="Content Placeholder 2">
            <a:extLst>
              <a:ext uri="{FF2B5EF4-FFF2-40B4-BE49-F238E27FC236}">
                <a16:creationId xmlns:a16="http://schemas.microsoft.com/office/drawing/2014/main" id="{F42C272D-EC94-68E8-42BF-7FA8A7FE7043}"/>
              </a:ext>
            </a:extLst>
          </p:cNvPr>
          <p:cNvSpPr>
            <a:spLocks noGrp="1"/>
          </p:cNvSpPr>
          <p:nvPr>
            <p:ph idx="1"/>
          </p:nvPr>
        </p:nvSpPr>
        <p:spPr/>
        <p:txBody>
          <a:bodyPr/>
          <a:lstStyle/>
          <a:p>
            <a:r>
              <a:rPr lang="en-US" dirty="0"/>
              <a:t>1. User access the website</a:t>
            </a:r>
          </a:p>
          <a:p>
            <a:r>
              <a:rPr lang="en-US" dirty="0"/>
              <a:t>2. Interface differences for consumers (browsing) and sellers (consultation)</a:t>
            </a:r>
          </a:p>
          <a:p>
            <a:r>
              <a:rPr lang="en-US" dirty="0"/>
              <a:t>3. Consumers can look at past patterns and input their purchasing habits in an analyzer to see if they have efficient shopping habits according to various factors.</a:t>
            </a:r>
          </a:p>
          <a:p>
            <a:r>
              <a:rPr lang="en-US" dirty="0"/>
              <a:t>4. Sellers can go to the specially curated interface for them to input their past data for personalized analysis and apply for consultation to devise foolproof marketing strategies according to the data put in by them.</a:t>
            </a:r>
          </a:p>
        </p:txBody>
      </p:sp>
    </p:spTree>
    <p:extLst>
      <p:ext uri="{BB962C8B-B14F-4D97-AF65-F5344CB8AC3E}">
        <p14:creationId xmlns:p14="http://schemas.microsoft.com/office/powerpoint/2010/main" val="21711153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company&#10;&#10;Description automatically generated">
            <a:extLst>
              <a:ext uri="{FF2B5EF4-FFF2-40B4-BE49-F238E27FC236}">
                <a16:creationId xmlns:a16="http://schemas.microsoft.com/office/drawing/2014/main" id="{E56EE25A-3934-48AD-B2ED-61C4F890DF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282616" cy="6908972"/>
          </a:xfrm>
          <a:prstGeom prst="rect">
            <a:avLst/>
          </a:prstGeom>
        </p:spPr>
      </p:pic>
    </p:spTree>
    <p:extLst>
      <p:ext uri="{BB962C8B-B14F-4D97-AF65-F5344CB8AC3E}">
        <p14:creationId xmlns:p14="http://schemas.microsoft.com/office/powerpoint/2010/main" val="1287009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44DA9F-999C-E96F-D72E-73932272F5CB}"/>
              </a:ext>
            </a:extLst>
          </p:cNvPr>
          <p:cNvSpPr>
            <a:spLocks noGrp="1"/>
          </p:cNvSpPr>
          <p:nvPr>
            <p:ph type="title"/>
          </p:nvPr>
        </p:nvSpPr>
        <p:spPr/>
        <p:txBody>
          <a:bodyPr/>
          <a:lstStyle/>
          <a:p>
            <a:r>
              <a:rPr lang="en-US" dirty="0"/>
              <a:t>Chosen model:</a:t>
            </a:r>
            <a:br>
              <a:rPr lang="en-US" dirty="0"/>
            </a:br>
            <a:r>
              <a:rPr lang="en-US" dirty="0"/>
              <a:t>Unsupervised</a:t>
            </a:r>
            <a:br>
              <a:rPr lang="en-US" dirty="0"/>
            </a:br>
            <a:r>
              <a:rPr lang="en-US" dirty="0"/>
              <a:t>Learning</a:t>
            </a:r>
          </a:p>
        </p:txBody>
      </p:sp>
      <p:sp>
        <p:nvSpPr>
          <p:cNvPr id="3" name="Content Placeholder 2">
            <a:extLst>
              <a:ext uri="{FF2B5EF4-FFF2-40B4-BE49-F238E27FC236}">
                <a16:creationId xmlns:a16="http://schemas.microsoft.com/office/drawing/2014/main" id="{C4E9EADE-3B56-161D-77EE-4D42D99093CA}"/>
              </a:ext>
            </a:extLst>
          </p:cNvPr>
          <p:cNvSpPr>
            <a:spLocks noGrp="1"/>
          </p:cNvSpPr>
          <p:nvPr>
            <p:ph idx="1"/>
          </p:nvPr>
        </p:nvSpPr>
        <p:spPr/>
        <p:txBody>
          <a:bodyPr>
            <a:normAutofit fontScale="85000" lnSpcReduction="10000"/>
          </a:bodyPr>
          <a:lstStyle/>
          <a:p>
            <a:r>
              <a:rPr lang="en-US" dirty="0"/>
              <a:t>1. </a:t>
            </a:r>
            <a:r>
              <a:rPr lang="en-IN" b="1" dirty="0"/>
              <a:t>Define the Objective</a:t>
            </a:r>
            <a:r>
              <a:rPr lang="en-IN" dirty="0"/>
              <a:t>: Decide on the behaviour to predict, like purchase likelihood or churn.</a:t>
            </a:r>
          </a:p>
          <a:p>
            <a:r>
              <a:rPr lang="en-IN" b="1" dirty="0"/>
              <a:t>2. Collect and Prepare Data</a:t>
            </a:r>
            <a:r>
              <a:rPr lang="en-IN" dirty="0"/>
              <a:t>: Gather consumer data (e.g., demographics, purchase history) and label it based on historical outcomes.</a:t>
            </a:r>
          </a:p>
          <a:p>
            <a:r>
              <a:rPr lang="en-IN" b="1" dirty="0"/>
              <a:t>3. Feature Engineering</a:t>
            </a:r>
            <a:r>
              <a:rPr lang="en-IN" dirty="0"/>
              <a:t>: Extract relevant features, like recency and frequency of purchases.</a:t>
            </a:r>
          </a:p>
          <a:p>
            <a:r>
              <a:rPr lang="en-IN" b="1" dirty="0"/>
              <a:t>4. Choose an Algorithm</a:t>
            </a:r>
            <a:r>
              <a:rPr lang="en-IN" dirty="0"/>
              <a:t>: Use models like logistic regression or random forests for classification, or linear regression for continuous predictions.</a:t>
            </a:r>
          </a:p>
          <a:p>
            <a:r>
              <a:rPr lang="en-IN" b="1" dirty="0"/>
              <a:t>5. Train and Evaluate</a:t>
            </a:r>
            <a:r>
              <a:rPr lang="en-IN" dirty="0"/>
              <a:t>: Split data, train the model on one set, and evaluate its performance on another.</a:t>
            </a:r>
          </a:p>
          <a:p>
            <a:r>
              <a:rPr lang="en-IN" b="1" dirty="0"/>
              <a:t>6. Interpret Results</a:t>
            </a:r>
            <a:r>
              <a:rPr lang="en-IN" dirty="0"/>
              <a:t>: Understand which features drive predictions and apply insights to make business decisions.</a:t>
            </a:r>
          </a:p>
          <a:p>
            <a:r>
              <a:rPr lang="en-IN" b="1" dirty="0"/>
              <a:t>7. Deploy</a:t>
            </a:r>
            <a:r>
              <a:rPr lang="en-IN" dirty="0"/>
              <a:t>: Use predictions in real-time applications to enhance consumer engagement, reduce churn, or personalize marketing.</a:t>
            </a:r>
            <a:endParaRPr lang="en-US" dirty="0"/>
          </a:p>
        </p:txBody>
      </p:sp>
      <p:sp>
        <p:nvSpPr>
          <p:cNvPr id="4" name="Text Placeholder 3">
            <a:extLst>
              <a:ext uri="{FF2B5EF4-FFF2-40B4-BE49-F238E27FC236}">
                <a16:creationId xmlns:a16="http://schemas.microsoft.com/office/drawing/2014/main" id="{70496E94-5A50-27FE-5055-46FECE56843F}"/>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26748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02554-4471-AA94-20BD-E1A43D296757}"/>
              </a:ext>
            </a:extLst>
          </p:cNvPr>
          <p:cNvSpPr>
            <a:spLocks noGrp="1"/>
          </p:cNvSpPr>
          <p:nvPr>
            <p:ph type="title"/>
          </p:nvPr>
        </p:nvSpPr>
        <p:spPr/>
        <p:txBody>
          <a:bodyPr/>
          <a:lstStyle/>
          <a:p>
            <a:r>
              <a:rPr lang="en-US" dirty="0"/>
              <a:t>Datasets used</a:t>
            </a:r>
          </a:p>
        </p:txBody>
      </p:sp>
      <p:pic>
        <p:nvPicPr>
          <p:cNvPr id="4" name="Picture 3" descr="A screenshot of a computer&#10;&#10;Description automatically generated">
            <a:extLst>
              <a:ext uri="{FF2B5EF4-FFF2-40B4-BE49-F238E27FC236}">
                <a16:creationId xmlns:a16="http://schemas.microsoft.com/office/drawing/2014/main" id="{D7E25DE0-24A5-8281-C037-B8869282B8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331" y="2234459"/>
            <a:ext cx="5513383" cy="3585574"/>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19C71A8D-1818-7A56-C63A-3536DA5BA2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2285" y="2234459"/>
            <a:ext cx="5513384" cy="3585574"/>
          </a:xfrm>
          <a:prstGeom prst="rect">
            <a:avLst/>
          </a:prstGeom>
        </p:spPr>
      </p:pic>
    </p:spTree>
    <p:extLst>
      <p:ext uri="{BB962C8B-B14F-4D97-AF65-F5344CB8AC3E}">
        <p14:creationId xmlns:p14="http://schemas.microsoft.com/office/powerpoint/2010/main" val="1388318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38855-99E3-DB1C-754D-F4A519B4D5D7}"/>
              </a:ext>
            </a:extLst>
          </p:cNvPr>
          <p:cNvSpPr>
            <a:spLocks noGrp="1"/>
          </p:cNvSpPr>
          <p:nvPr>
            <p:ph type="title"/>
          </p:nvPr>
        </p:nvSpPr>
        <p:spPr/>
        <p:txBody>
          <a:bodyPr/>
          <a:lstStyle/>
          <a:p>
            <a:r>
              <a:rPr lang="en-US" dirty="0"/>
              <a:t>Web Scraping for Consumer Behavior Analysis</a:t>
            </a:r>
          </a:p>
        </p:txBody>
      </p:sp>
      <p:sp>
        <p:nvSpPr>
          <p:cNvPr id="3" name="Content Placeholder 2">
            <a:extLst>
              <a:ext uri="{FF2B5EF4-FFF2-40B4-BE49-F238E27FC236}">
                <a16:creationId xmlns:a16="http://schemas.microsoft.com/office/drawing/2014/main" id="{DDCB3B32-C0FF-18D9-6FBD-B570AF929CA2}"/>
              </a:ext>
            </a:extLst>
          </p:cNvPr>
          <p:cNvSpPr>
            <a:spLocks noGrp="1"/>
          </p:cNvSpPr>
          <p:nvPr>
            <p:ph idx="1"/>
          </p:nvPr>
        </p:nvSpPr>
        <p:spPr/>
        <p:txBody>
          <a:bodyPr/>
          <a:lstStyle/>
          <a:p>
            <a:r>
              <a:rPr lang="en-US" dirty="0"/>
              <a:t>Web scraping was used to extract product data from various sites.</a:t>
            </a:r>
          </a:p>
          <a:p>
            <a:r>
              <a:rPr lang="en-US" dirty="0"/>
              <a:t>Data included product names, product prices, model variations, product descriptions, and product links.</a:t>
            </a:r>
          </a:p>
          <a:p>
            <a:r>
              <a:rPr lang="en-US" dirty="0"/>
              <a:t>Tools used: Selenium, </a:t>
            </a:r>
            <a:r>
              <a:rPr lang="en-US" dirty="0" err="1"/>
              <a:t>WebScraper</a:t>
            </a:r>
            <a:r>
              <a:rPr lang="en-US" dirty="0"/>
              <a:t> for automated data extraction.</a:t>
            </a:r>
          </a:p>
          <a:p>
            <a:endParaRPr lang="en-US" dirty="0"/>
          </a:p>
        </p:txBody>
      </p:sp>
    </p:spTree>
    <p:extLst>
      <p:ext uri="{BB962C8B-B14F-4D97-AF65-F5344CB8AC3E}">
        <p14:creationId xmlns:p14="http://schemas.microsoft.com/office/powerpoint/2010/main" val="4013993228"/>
      </p:ext>
    </p:extLst>
  </p:cSld>
  <p:clrMapOvr>
    <a:masterClrMapping/>
  </p:clrMapOvr>
</p:sld>
</file>

<file path=ppt/theme/theme1.xml><?xml version="1.0" encoding="utf-8"?>
<a:theme xmlns:a="http://schemas.openxmlformats.org/drawingml/2006/main" name="Custom">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80AA9D2D-EE59-4148-A11E-A51EEE828B28}" vid="{AEAFD717-D3C8-4034-8F7E-D5220B0CCEB8}"/>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4F4D41-822D-40F2-A7AC-E4E6CB36CA7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9DAD249-BF80-48EF-9AFB-36A11BCDC2CE}">
  <ds:schemaRefs>
    <ds:schemaRef ds:uri="http://schemas.microsoft.com/sharepoint/v3/contenttype/forms"/>
  </ds:schemaRefs>
</ds:datastoreItem>
</file>

<file path=customXml/itemProps3.xml><?xml version="1.0" encoding="utf-8"?>
<ds:datastoreItem xmlns:ds="http://schemas.openxmlformats.org/officeDocument/2006/customXml" ds:itemID="{C5A59D56-2157-4202-9D02-F44E447A24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{7CE5FE1E-C661-4D26-908A-499DA88C3EFA}tf56160789_win32</Template>
  <TotalTime>996</TotalTime>
  <Words>860</Words>
  <Application>Microsoft Macintosh PowerPoint</Application>
  <PresentationFormat>Widescreen</PresentationFormat>
  <Paragraphs>62</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Bookman Old Style</vt:lpstr>
      <vt:lpstr>Calibri</vt:lpstr>
      <vt:lpstr>Franklin Gothic Book</vt:lpstr>
      <vt:lpstr>Wingdings</vt:lpstr>
      <vt:lpstr>Custom</vt:lpstr>
      <vt:lpstr>Consumer Behaviour Analysis</vt:lpstr>
      <vt:lpstr>PROBLEM STATEMENT</vt:lpstr>
      <vt:lpstr>Introduction</vt:lpstr>
      <vt:lpstr>PowerPoint Presentation</vt:lpstr>
      <vt:lpstr>Flow of project</vt:lpstr>
      <vt:lpstr>PowerPoint Presentation</vt:lpstr>
      <vt:lpstr>Chosen model: Unsupervised Learning</vt:lpstr>
      <vt:lpstr>Datasets used</vt:lpstr>
      <vt:lpstr>Web Scraping for Consumer Behavior Analysis</vt:lpstr>
      <vt:lpstr>Steps in Web Scraping</vt:lpstr>
      <vt:lpstr>Analyzing Data for Market Trends</vt:lpstr>
      <vt:lpstr>Market Insights from Web Scraping</vt:lpstr>
      <vt:lpstr>Using Web Scraped Data for Business Decisions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Consumer Behaviour Analysis</dc:title>
  <dc:creator>Avni Ahuja</dc:creator>
  <cp:lastModifiedBy>Ananta Taneja</cp:lastModifiedBy>
  <cp:revision>5</cp:revision>
  <dcterms:created xsi:type="dcterms:W3CDTF">2024-10-05T06:21:43Z</dcterms:created>
  <dcterms:modified xsi:type="dcterms:W3CDTF">2025-04-15T06:31:36Z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